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8288000" cy="10287000"/>
  <p:notesSz cx="6858000" cy="9144000"/>
  <p:embeddedFontLst>
    <p:embeddedFont>
      <p:font typeface="Noto Serif Display Bold" panose="02020802080505020204" pitchFamily="18" charset="0"/>
      <p:regular r:id="rId18"/>
      <p:bold r:id="rId19"/>
    </p:embeddedFont>
    <p:embeddedFont>
      <p:font typeface="Noto Serif Display Italics" panose="02020502080505090204" pitchFamily="18" charset="0"/>
      <p:regular r:id="rId20"/>
      <p:italic r:id="rId21"/>
    </p:embeddedFont>
    <p:embeddedFont>
      <p:font typeface="Noto Serif Display Semi-Bold" panose="02020702080505020204" pitchFamily="18" charset="0"/>
      <p:regular r:id="rId22"/>
      <p:bold r:id="rId23"/>
    </p:embeddedFont>
    <p:embeddedFont>
      <p:font typeface="Noto Serif Display Semi-Bold Italics" panose="02020702080505090204" pitchFamily="18" charset="0"/>
      <p:regular r:id="rId24"/>
      <p:bold r:id="rId25"/>
      <p:italic r:id="rId26"/>
      <p:boldItalic r:id="rId27"/>
    </p:embeddedFont>
    <p:embeddedFont>
      <p:font typeface="Public Sans" pitchFamily="2" charset="77"/>
      <p:regular r:id="rId28"/>
    </p:embeddedFont>
    <p:embeddedFont>
      <p:font typeface="Public Sans Bold" pitchFamily="2" charset="7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9" autoAdjust="0"/>
    <p:restoredTop sz="94600" autoAdjust="0"/>
  </p:normalViewPr>
  <p:slideViewPr>
    <p:cSldViewPr>
      <p:cViewPr varScale="1">
        <p:scale>
          <a:sx n="131" d="100"/>
          <a:sy n="131" d="100"/>
        </p:scale>
        <p:origin x="1704" y="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E498C-F76D-F44B-85C4-D3072D606B86}" type="datetimeFigureOut">
              <a:rPr lang="en-AR" smtClean="0"/>
              <a:t>14/04/2025</a:t>
            </a:fld>
            <a:endParaRPr lang="en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3BCEB-70A8-4F4E-84EB-165BFEC9532B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532747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3BCEB-70A8-4F4E-84EB-165BFEC9532B}" type="slidenum">
              <a:rPr lang="en-AR" smtClean="0"/>
              <a:t>14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07945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32772" y="1766055"/>
            <a:ext cx="8355228" cy="8355228"/>
          </a:xfrm>
          <a:custGeom>
            <a:avLst/>
            <a:gdLst/>
            <a:ahLst/>
            <a:cxnLst/>
            <a:rect l="l" t="t" r="r" b="b"/>
            <a:pathLst>
              <a:path w="8355228" h="8355228">
                <a:moveTo>
                  <a:pt x="0" y="0"/>
                </a:moveTo>
                <a:lnTo>
                  <a:pt x="8355228" y="0"/>
                </a:lnTo>
                <a:lnTo>
                  <a:pt x="8355228" y="8355228"/>
                </a:lnTo>
                <a:lnTo>
                  <a:pt x="0" y="8355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3" name="AutoShape 3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R"/>
          </a:p>
        </p:txBody>
      </p:sp>
      <p:sp>
        <p:nvSpPr>
          <p:cNvPr id="4" name="TextBox 4"/>
          <p:cNvSpPr txBox="1"/>
          <p:nvPr/>
        </p:nvSpPr>
        <p:spPr>
          <a:xfrm>
            <a:off x="1028700" y="2947859"/>
            <a:ext cx="8904072" cy="339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11"/>
              </a:lnSpc>
            </a:pPr>
            <a:r>
              <a:rPr lang="en-US" sz="8101" i="1" spc="-396">
                <a:solidFill>
                  <a:srgbClr val="333333"/>
                </a:solidFill>
                <a:latin typeface="Noto Serif Display Italics"/>
                <a:ea typeface="Noto Serif Display Italics"/>
                <a:cs typeface="Noto Serif Display Italics"/>
                <a:sym typeface="Noto Serif Display Italics"/>
              </a:rPr>
              <a:t>CNN for</a:t>
            </a:r>
          </a:p>
          <a:p>
            <a:pPr algn="l">
              <a:lnSpc>
                <a:spcPts val="8911"/>
              </a:lnSpc>
            </a:pPr>
            <a:r>
              <a:rPr lang="en-US" sz="8101" i="1" spc="-396">
                <a:solidFill>
                  <a:srgbClr val="333333"/>
                </a:solidFill>
                <a:latin typeface="Noto Serif Display Italics"/>
                <a:ea typeface="Noto Serif Display Italics"/>
                <a:cs typeface="Noto Serif Display Italics"/>
                <a:sym typeface="Noto Serif Display Italics"/>
              </a:rPr>
              <a:t>Object Recognition </a:t>
            </a:r>
          </a:p>
          <a:p>
            <a:pPr algn="l">
              <a:lnSpc>
                <a:spcPts val="8911"/>
              </a:lnSpc>
            </a:pPr>
            <a:r>
              <a:rPr lang="en-US" sz="8101" i="1" spc="-396">
                <a:solidFill>
                  <a:srgbClr val="333333"/>
                </a:solidFill>
                <a:latin typeface="Noto Serif Display Italics"/>
                <a:ea typeface="Noto Serif Display Italics"/>
                <a:cs typeface="Noto Serif Display Italics"/>
                <a:sym typeface="Noto Serif Display Italics"/>
              </a:rPr>
              <a:t>CIFAR-10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71550"/>
            <a:ext cx="5600700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 to Machine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22482" y="971550"/>
            <a:ext cx="503681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University of Essex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R"/>
          </a:p>
        </p:txBody>
      </p:sp>
      <p:sp>
        <p:nvSpPr>
          <p:cNvPr id="3" name="Freeform 3"/>
          <p:cNvSpPr/>
          <p:nvPr/>
        </p:nvSpPr>
        <p:spPr>
          <a:xfrm>
            <a:off x="1028700" y="2409996"/>
            <a:ext cx="4106929" cy="3424152"/>
          </a:xfrm>
          <a:custGeom>
            <a:avLst/>
            <a:gdLst/>
            <a:ahLst/>
            <a:cxnLst/>
            <a:rect l="l" t="t" r="r" b="b"/>
            <a:pathLst>
              <a:path w="4106929" h="3424152">
                <a:moveTo>
                  <a:pt x="0" y="0"/>
                </a:moveTo>
                <a:lnTo>
                  <a:pt x="4106929" y="0"/>
                </a:lnTo>
                <a:lnTo>
                  <a:pt x="4106929" y="3424152"/>
                </a:lnTo>
                <a:lnTo>
                  <a:pt x="0" y="3424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4" name="Freeform 4"/>
          <p:cNvSpPr/>
          <p:nvPr/>
        </p:nvSpPr>
        <p:spPr>
          <a:xfrm>
            <a:off x="1028700" y="5988692"/>
            <a:ext cx="4106929" cy="3424152"/>
          </a:xfrm>
          <a:custGeom>
            <a:avLst/>
            <a:gdLst/>
            <a:ahLst/>
            <a:cxnLst/>
            <a:rect l="l" t="t" r="r" b="b"/>
            <a:pathLst>
              <a:path w="4106929" h="3424152">
                <a:moveTo>
                  <a:pt x="0" y="0"/>
                </a:moveTo>
                <a:lnTo>
                  <a:pt x="4106929" y="0"/>
                </a:lnTo>
                <a:lnTo>
                  <a:pt x="4106929" y="3424152"/>
                </a:lnTo>
                <a:lnTo>
                  <a:pt x="0" y="3424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5" name="Freeform 5"/>
          <p:cNvSpPr/>
          <p:nvPr/>
        </p:nvSpPr>
        <p:spPr>
          <a:xfrm>
            <a:off x="5353874" y="5988692"/>
            <a:ext cx="5942016" cy="3146793"/>
          </a:xfrm>
          <a:custGeom>
            <a:avLst/>
            <a:gdLst/>
            <a:ahLst/>
            <a:cxnLst/>
            <a:rect l="l" t="t" r="r" b="b"/>
            <a:pathLst>
              <a:path w="5942016" h="3146793">
                <a:moveTo>
                  <a:pt x="0" y="0"/>
                </a:moveTo>
                <a:lnTo>
                  <a:pt x="5942016" y="0"/>
                </a:lnTo>
                <a:lnTo>
                  <a:pt x="5942016" y="3146792"/>
                </a:lnTo>
                <a:lnTo>
                  <a:pt x="0" y="3146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6" name="Freeform 6"/>
          <p:cNvSpPr/>
          <p:nvPr/>
        </p:nvSpPr>
        <p:spPr>
          <a:xfrm>
            <a:off x="5353874" y="2409996"/>
            <a:ext cx="5942016" cy="3149268"/>
          </a:xfrm>
          <a:custGeom>
            <a:avLst/>
            <a:gdLst/>
            <a:ahLst/>
            <a:cxnLst/>
            <a:rect l="l" t="t" r="r" b="b"/>
            <a:pathLst>
              <a:path w="5942016" h="3149268">
                <a:moveTo>
                  <a:pt x="0" y="0"/>
                </a:moveTo>
                <a:lnTo>
                  <a:pt x="5942016" y="0"/>
                </a:lnTo>
                <a:lnTo>
                  <a:pt x="5942016" y="3149269"/>
                </a:lnTo>
                <a:lnTo>
                  <a:pt x="0" y="3149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5372100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 to Machine Learning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22482" y="971550"/>
            <a:ext cx="503681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University of Essex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770440"/>
            <a:ext cx="1766257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 spc="-235">
                <a:solidFill>
                  <a:srgbClr val="333333"/>
                </a:solidFill>
                <a:latin typeface="Noto Serif Display Semi-Bold"/>
                <a:ea typeface="Noto Serif Display Semi-Bold"/>
                <a:cs typeface="Noto Serif Display Semi-Bold"/>
                <a:sym typeface="Noto Serif Display Semi-Bold"/>
              </a:rPr>
              <a:t> Model Evaluation &amp; Performance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86510" y="2585055"/>
            <a:ext cx="5872790" cy="303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Confusion Matrix Insights</a:t>
            </a:r>
          </a:p>
          <a:p>
            <a:pPr algn="l">
              <a:lnSpc>
                <a:spcPts val="2239"/>
              </a:lnSpc>
            </a:pPr>
            <a:endParaRPr lang="en-US" sz="1599" b="1">
              <a:solidFill>
                <a:srgbClr val="333333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Strong performance in distinctive classes (e.g., ship, airplane)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Common confusions:</a:t>
            </a:r>
          </a:p>
          <a:p>
            <a:pPr marL="690879" lvl="2" indent="-230293" algn="l">
              <a:lnSpc>
                <a:spcPts val="2239"/>
              </a:lnSpc>
              <a:buFont typeface="Arial"/>
              <a:buChar char="⚬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Cat vs Dog</a:t>
            </a:r>
          </a:p>
          <a:p>
            <a:pPr marL="690879" lvl="2" indent="-230293" algn="l">
              <a:lnSpc>
                <a:spcPts val="2239"/>
              </a:lnSpc>
              <a:buFont typeface="Arial"/>
              <a:buChar char="⚬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Automobile vs Truck</a:t>
            </a:r>
          </a:p>
          <a:p>
            <a:pPr marL="1036318" lvl="3" indent="-259080" algn="l">
              <a:lnSpc>
                <a:spcPts val="2239"/>
              </a:lnSpc>
              <a:buFont typeface="Arial"/>
              <a:buChar char="￭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Example:“Cat” correctly classified ~80%, misclassified as dog ~15%</a:t>
            </a:r>
          </a:p>
          <a:p>
            <a:pPr marL="690879" lvl="2" indent="-230293" algn="l">
              <a:lnSpc>
                <a:spcPts val="2239"/>
              </a:lnSpc>
              <a:buFont typeface="Arial"/>
              <a:buChar char="⚬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Rarely confuses unrelated classes (e.g., frog vs ship)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333333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386510" y="6100683"/>
            <a:ext cx="5872790" cy="331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Precision, Recall &amp; F1-score</a:t>
            </a:r>
          </a:p>
          <a:p>
            <a:pPr algn="l">
              <a:lnSpc>
                <a:spcPts val="2239"/>
              </a:lnSpc>
            </a:pPr>
            <a:endParaRPr lang="en-US" sz="1599" b="1">
              <a:solidFill>
                <a:srgbClr val="333333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Ship class:</a:t>
            </a:r>
          </a:p>
          <a:p>
            <a:pPr marL="690879" lvl="2" indent="-230293" algn="l">
              <a:lnSpc>
                <a:spcPts val="2239"/>
              </a:lnSpc>
              <a:buFont typeface="Arial"/>
              <a:buChar char="⚬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Precision: ~0.90 | Recall: ~0.85 → F1: ~0.87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Cat class:</a:t>
            </a:r>
          </a:p>
          <a:p>
            <a:pPr marL="690879" lvl="2" indent="-230293" algn="l">
              <a:lnSpc>
                <a:spcPts val="2239"/>
              </a:lnSpc>
              <a:buFont typeface="Arial"/>
              <a:buChar char="⚬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Precision: ~0.80 | Recall: ~0.75 → F1: ~0.77</a:t>
            </a:r>
          </a:p>
          <a:p>
            <a:pPr marL="690879" lvl="2" indent="-230293" algn="l">
              <a:lnSpc>
                <a:spcPts val="2239"/>
              </a:lnSpc>
              <a:buFont typeface="Arial"/>
              <a:buChar char="⚬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Automobile vs Truck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Macro average (all classes):</a:t>
            </a:r>
          </a:p>
          <a:p>
            <a:pPr marL="1036318" lvl="3" indent="-259080" algn="l">
              <a:lnSpc>
                <a:spcPts val="2239"/>
              </a:lnSpc>
              <a:buFont typeface="Arial"/>
              <a:buChar char="￭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Precision: ~0.85</a:t>
            </a:r>
          </a:p>
          <a:p>
            <a:pPr marL="1036318" lvl="3" indent="-259080" algn="l">
              <a:lnSpc>
                <a:spcPts val="2239"/>
              </a:lnSpc>
              <a:buFont typeface="Arial"/>
              <a:buChar char="￭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Recall: ~0.84</a:t>
            </a:r>
          </a:p>
          <a:p>
            <a:pPr marL="1036318" lvl="3" indent="-259080" algn="l">
              <a:lnSpc>
                <a:spcPts val="2239"/>
              </a:lnSpc>
              <a:buFont typeface="Arial"/>
              <a:buChar char="￭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F1-score: ~0.85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333333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R"/>
          </a:p>
        </p:txBody>
      </p:sp>
      <p:sp>
        <p:nvSpPr>
          <p:cNvPr id="3" name="Freeform 3"/>
          <p:cNvSpPr/>
          <p:nvPr/>
        </p:nvSpPr>
        <p:spPr>
          <a:xfrm>
            <a:off x="2498989" y="2883366"/>
            <a:ext cx="2031891" cy="2031891"/>
          </a:xfrm>
          <a:custGeom>
            <a:avLst/>
            <a:gdLst/>
            <a:ahLst/>
            <a:cxnLst/>
            <a:rect l="l" t="t" r="r" b="b"/>
            <a:pathLst>
              <a:path w="2031891" h="2031891">
                <a:moveTo>
                  <a:pt x="0" y="0"/>
                </a:moveTo>
                <a:lnTo>
                  <a:pt x="2031891" y="0"/>
                </a:lnTo>
                <a:lnTo>
                  <a:pt x="2031891" y="2031891"/>
                </a:lnTo>
                <a:lnTo>
                  <a:pt x="0" y="2031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4" name="Freeform 4"/>
          <p:cNvSpPr/>
          <p:nvPr/>
        </p:nvSpPr>
        <p:spPr>
          <a:xfrm>
            <a:off x="6874073" y="2892357"/>
            <a:ext cx="1817104" cy="1817104"/>
          </a:xfrm>
          <a:custGeom>
            <a:avLst/>
            <a:gdLst/>
            <a:ahLst/>
            <a:cxnLst/>
            <a:rect l="l" t="t" r="r" b="b"/>
            <a:pathLst>
              <a:path w="1817104" h="1817104">
                <a:moveTo>
                  <a:pt x="0" y="0"/>
                </a:moveTo>
                <a:lnTo>
                  <a:pt x="1817103" y="0"/>
                </a:lnTo>
                <a:lnTo>
                  <a:pt x="1817103" y="1817104"/>
                </a:lnTo>
                <a:lnTo>
                  <a:pt x="0" y="1817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5" name="Freeform 5"/>
          <p:cNvSpPr/>
          <p:nvPr/>
        </p:nvSpPr>
        <p:spPr>
          <a:xfrm>
            <a:off x="14084153" y="2883366"/>
            <a:ext cx="1723821" cy="1723821"/>
          </a:xfrm>
          <a:custGeom>
            <a:avLst/>
            <a:gdLst/>
            <a:ahLst/>
            <a:cxnLst/>
            <a:rect l="l" t="t" r="r" b="b"/>
            <a:pathLst>
              <a:path w="1723821" h="1723821">
                <a:moveTo>
                  <a:pt x="0" y="0"/>
                </a:moveTo>
                <a:lnTo>
                  <a:pt x="1723821" y="0"/>
                </a:lnTo>
                <a:lnTo>
                  <a:pt x="1723821" y="1723821"/>
                </a:lnTo>
                <a:lnTo>
                  <a:pt x="0" y="1723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6" name="Freeform 6"/>
          <p:cNvSpPr/>
          <p:nvPr/>
        </p:nvSpPr>
        <p:spPr>
          <a:xfrm>
            <a:off x="10631030" y="2994631"/>
            <a:ext cx="1612556" cy="1612556"/>
          </a:xfrm>
          <a:custGeom>
            <a:avLst/>
            <a:gdLst/>
            <a:ahLst/>
            <a:cxnLst/>
            <a:rect l="l" t="t" r="r" b="b"/>
            <a:pathLst>
              <a:path w="1612556" h="1612556">
                <a:moveTo>
                  <a:pt x="0" y="0"/>
                </a:moveTo>
                <a:lnTo>
                  <a:pt x="1612555" y="0"/>
                </a:lnTo>
                <a:lnTo>
                  <a:pt x="1612555" y="1612556"/>
                </a:lnTo>
                <a:lnTo>
                  <a:pt x="0" y="1612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5295900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 to Machine Learning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22482" y="971550"/>
            <a:ext cx="503681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University of Essex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770440"/>
            <a:ext cx="1766257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 spc="-235">
                <a:solidFill>
                  <a:srgbClr val="333333"/>
                </a:solidFill>
                <a:latin typeface="Noto Serif Display Semi-Bold"/>
                <a:ea typeface="Noto Serif Display Semi-Bold"/>
                <a:cs typeface="Noto Serif Display Semi-Bold"/>
                <a:sym typeface="Noto Serif Display Semi-Bold"/>
              </a:rPr>
              <a:t> Regularization Techniques &amp; Improvements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1102" y="4760238"/>
            <a:ext cx="4387665" cy="333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5"/>
              </a:lnSpc>
            </a:pPr>
            <a:r>
              <a:rPr lang="en-US" sz="188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Augmentation</a:t>
            </a:r>
          </a:p>
          <a:p>
            <a:pPr marL="408051" lvl="1" indent="-204025" algn="l">
              <a:lnSpc>
                <a:spcPts val="2645"/>
              </a:lnSpc>
              <a:buFont typeface="Arial"/>
              <a:buChar char="•"/>
            </a:pPr>
            <a:r>
              <a:rPr lang="en-US" sz="188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Random rotations (±15°), flips, shifts</a:t>
            </a:r>
          </a:p>
          <a:p>
            <a:pPr marL="408051" lvl="1" indent="-204025" algn="l">
              <a:lnSpc>
                <a:spcPts val="2645"/>
              </a:lnSpc>
              <a:buFont typeface="Arial"/>
              <a:buChar char="•"/>
            </a:pPr>
            <a:r>
              <a:rPr lang="en-US" sz="188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Increases data variety without extra labels</a:t>
            </a:r>
          </a:p>
          <a:p>
            <a:pPr marL="408051" lvl="1" indent="-204025" algn="l">
              <a:lnSpc>
                <a:spcPts val="2645"/>
              </a:lnSpc>
              <a:buFont typeface="Arial"/>
              <a:buChar char="•"/>
            </a:pPr>
            <a:r>
              <a:rPr lang="en-US" sz="188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Prevents memorization of training samples</a:t>
            </a:r>
          </a:p>
          <a:p>
            <a:pPr marL="408051" lvl="1" indent="-204025" algn="l">
              <a:lnSpc>
                <a:spcPts val="2645"/>
              </a:lnSpc>
              <a:buFont typeface="Arial"/>
              <a:buChar char="•"/>
            </a:pPr>
            <a:r>
              <a:rPr lang="en-US" sz="188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Boosted validation accuracy + reduced overfitting</a:t>
            </a:r>
          </a:p>
          <a:p>
            <a:pPr marL="408051" lvl="1" indent="-204025" algn="l">
              <a:lnSpc>
                <a:spcPts val="2645"/>
              </a:lnSpc>
              <a:buFont typeface="Arial"/>
              <a:buChar char="•"/>
            </a:pPr>
            <a:r>
              <a:rPr lang="en-US" sz="188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Shorten &amp; Khoshgoftaar (2019)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18317" y="4760295"/>
            <a:ext cx="3728615" cy="3666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9"/>
              </a:lnSpc>
            </a:pPr>
            <a:r>
              <a:rPr lang="en-US" sz="1892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Dropout 0.2 → 0.5</a:t>
            </a:r>
          </a:p>
          <a:p>
            <a:pPr marL="408538" lvl="1" indent="-204269" algn="l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Randomly disables neurons during training</a:t>
            </a:r>
          </a:p>
          <a:p>
            <a:pPr marL="408538" lvl="1" indent="-204269" algn="l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Reduces co-adaptation and forces redundancy</a:t>
            </a:r>
          </a:p>
          <a:p>
            <a:pPr marL="408538" lvl="1" indent="-204269" algn="l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Narrowed gap between training/validation accuracy</a:t>
            </a:r>
          </a:p>
          <a:p>
            <a:pPr marL="408538" lvl="1" indent="-204269" algn="l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Training accuracy ↓ (expected) → Validation accuracy ↑</a:t>
            </a:r>
          </a:p>
          <a:p>
            <a:pPr marL="408538" lvl="1" indent="-204269" algn="l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Srivastava et al., 2014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56482" y="4760295"/>
            <a:ext cx="3161650" cy="4333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9"/>
              </a:lnSpc>
            </a:pPr>
            <a:r>
              <a:rPr lang="en-US" sz="1892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Batch Normalization</a:t>
            </a:r>
          </a:p>
          <a:p>
            <a:pPr marL="408538" lvl="1" indent="-204269" algn="l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Normalizes activations → stable layer input distribution</a:t>
            </a:r>
          </a:p>
          <a:p>
            <a:pPr marL="408538" lvl="1" indent="-204269" algn="l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Enables faster training with higher learning rates</a:t>
            </a:r>
          </a:p>
          <a:p>
            <a:pPr marL="408538" lvl="1" indent="-204269" algn="l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Smoother convergence + slight regularizing effect</a:t>
            </a:r>
          </a:p>
          <a:p>
            <a:pPr marL="408538" lvl="1" indent="-204269" algn="l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 Improved deeper layer stability and learnability</a:t>
            </a:r>
          </a:p>
          <a:p>
            <a:pPr algn="l">
              <a:lnSpc>
                <a:spcPts val="2649"/>
              </a:lnSpc>
            </a:pPr>
            <a:endParaRPr lang="en-US" sz="1892">
              <a:solidFill>
                <a:srgbClr val="333333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223410" y="4760353"/>
            <a:ext cx="4132539" cy="3333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9"/>
              </a:lnSpc>
            </a:pPr>
            <a:r>
              <a:rPr lang="en-US" sz="1892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L2 Regularization (λ = 0.01)</a:t>
            </a:r>
          </a:p>
          <a:p>
            <a:pPr marL="408538" lvl="1" indent="-204269" algn="l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Penalizes large weights → favors simpler models</a:t>
            </a:r>
          </a:p>
          <a:p>
            <a:pPr marL="408538" lvl="1" indent="-204269" algn="l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Encourages generalization by smoothing learned functions</a:t>
            </a:r>
          </a:p>
          <a:p>
            <a:pPr marL="408538" lvl="1" indent="-204269" algn="l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Slight reduction in training accuracy</a:t>
            </a:r>
          </a:p>
          <a:p>
            <a:pPr marL="408538" lvl="1" indent="-204269" algn="l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Lower variance in validation performance </a:t>
            </a:r>
          </a:p>
          <a:p>
            <a:pPr marL="408538" lvl="1" indent="-204269" algn="l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 Xia (2023)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40135" y="8922282"/>
            <a:ext cx="13505929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Results: Model deep enough to learn &amp; regularized enough to generalize well on unseen data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R"/>
          </a:p>
        </p:txBody>
      </p:sp>
      <p:sp>
        <p:nvSpPr>
          <p:cNvPr id="3" name="Freeform 3"/>
          <p:cNvSpPr/>
          <p:nvPr/>
        </p:nvSpPr>
        <p:spPr>
          <a:xfrm>
            <a:off x="2342779" y="3172015"/>
            <a:ext cx="1971485" cy="1971485"/>
          </a:xfrm>
          <a:custGeom>
            <a:avLst/>
            <a:gdLst/>
            <a:ahLst/>
            <a:cxnLst/>
            <a:rect l="l" t="t" r="r" b="b"/>
            <a:pathLst>
              <a:path w="1971485" h="1971485">
                <a:moveTo>
                  <a:pt x="0" y="0"/>
                </a:moveTo>
                <a:lnTo>
                  <a:pt x="1971486" y="0"/>
                </a:lnTo>
                <a:lnTo>
                  <a:pt x="1971486" y="1971485"/>
                </a:lnTo>
                <a:lnTo>
                  <a:pt x="0" y="1971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4" name="Freeform 4"/>
          <p:cNvSpPr/>
          <p:nvPr/>
        </p:nvSpPr>
        <p:spPr>
          <a:xfrm>
            <a:off x="8158257" y="3172015"/>
            <a:ext cx="1971485" cy="1971485"/>
          </a:xfrm>
          <a:custGeom>
            <a:avLst/>
            <a:gdLst/>
            <a:ahLst/>
            <a:cxnLst/>
            <a:rect l="l" t="t" r="r" b="b"/>
            <a:pathLst>
              <a:path w="1971485" h="1971485">
                <a:moveTo>
                  <a:pt x="0" y="0"/>
                </a:moveTo>
                <a:lnTo>
                  <a:pt x="1971486" y="0"/>
                </a:lnTo>
                <a:lnTo>
                  <a:pt x="1971486" y="1971485"/>
                </a:lnTo>
                <a:lnTo>
                  <a:pt x="0" y="1971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5" name="Freeform 5"/>
          <p:cNvSpPr/>
          <p:nvPr/>
        </p:nvSpPr>
        <p:spPr>
          <a:xfrm>
            <a:off x="13658499" y="3172015"/>
            <a:ext cx="1971485" cy="1971485"/>
          </a:xfrm>
          <a:custGeom>
            <a:avLst/>
            <a:gdLst/>
            <a:ahLst/>
            <a:cxnLst/>
            <a:rect l="l" t="t" r="r" b="b"/>
            <a:pathLst>
              <a:path w="1971485" h="1971485">
                <a:moveTo>
                  <a:pt x="0" y="0"/>
                </a:moveTo>
                <a:lnTo>
                  <a:pt x="1971485" y="0"/>
                </a:lnTo>
                <a:lnTo>
                  <a:pt x="1971485" y="1971485"/>
                </a:lnTo>
                <a:lnTo>
                  <a:pt x="0" y="1971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6" name="TextBox 6"/>
          <p:cNvSpPr txBox="1"/>
          <p:nvPr/>
        </p:nvSpPr>
        <p:spPr>
          <a:xfrm>
            <a:off x="1028700" y="971550"/>
            <a:ext cx="5372100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 to Machine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22482" y="971550"/>
            <a:ext cx="503681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University of Essex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770440"/>
            <a:ext cx="1766257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 spc="-235">
                <a:solidFill>
                  <a:srgbClr val="333333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Reflection: Learning Outcome &amp; Future 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2870" y="5258238"/>
            <a:ext cx="4991725" cy="299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5"/>
              </a:lnSpc>
            </a:pPr>
            <a:r>
              <a:rPr lang="en-US" sz="188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Challenges</a:t>
            </a:r>
          </a:p>
          <a:p>
            <a:pPr marL="408051" lvl="1" indent="-204025" algn="l">
              <a:lnSpc>
                <a:spcPts val="2645"/>
              </a:lnSpc>
              <a:buFont typeface="Arial"/>
              <a:buChar char="•"/>
            </a:pPr>
            <a:r>
              <a:rPr lang="en-US" sz="188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Finding the right architecture complexity</a:t>
            </a:r>
          </a:p>
          <a:p>
            <a:pPr marL="408051" lvl="1" indent="-204025" algn="l">
              <a:lnSpc>
                <a:spcPts val="2645"/>
              </a:lnSpc>
              <a:buFont typeface="Arial"/>
              <a:buChar char="•"/>
            </a:pPr>
            <a:r>
              <a:rPr lang="en-US" sz="188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Hyperparameters tunning was tricky</a:t>
            </a:r>
          </a:p>
          <a:p>
            <a:pPr marL="408051" lvl="1" indent="-204025" algn="l">
              <a:lnSpc>
                <a:spcPts val="2645"/>
              </a:lnSpc>
              <a:buFont typeface="Arial"/>
              <a:buChar char="•"/>
            </a:pPr>
            <a:r>
              <a:rPr lang="en-US" sz="188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Overfitting happened too early</a:t>
            </a:r>
          </a:p>
          <a:p>
            <a:pPr marL="408051" lvl="1" indent="-204025" algn="l">
              <a:lnSpc>
                <a:spcPts val="2645"/>
              </a:lnSpc>
              <a:buFont typeface="Arial"/>
              <a:buChar char="•"/>
            </a:pPr>
            <a:r>
              <a:rPr lang="en-US" sz="188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Augmentation parameters needed care</a:t>
            </a:r>
          </a:p>
          <a:p>
            <a:pPr marL="408051" lvl="1" indent="-204025" algn="l">
              <a:lnSpc>
                <a:spcPts val="2645"/>
              </a:lnSpc>
              <a:buFont typeface="Arial"/>
              <a:buChar char="•"/>
            </a:pPr>
            <a:r>
              <a:rPr lang="en-US" sz="188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Understanding evalutiation metrics</a:t>
            </a:r>
          </a:p>
          <a:p>
            <a:pPr algn="l">
              <a:lnSpc>
                <a:spcPts val="2645"/>
              </a:lnSpc>
            </a:pPr>
            <a:endParaRPr lang="en-US" sz="1889">
              <a:solidFill>
                <a:srgbClr val="333333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45"/>
              </a:lnSpc>
            </a:pPr>
            <a:r>
              <a:rPr lang="en-US" sz="188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71620" y="5267763"/>
            <a:ext cx="4551461" cy="3588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8"/>
              </a:lnSpc>
            </a:pPr>
            <a:r>
              <a:rPr lang="en-US" sz="1856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Lessons Learned</a:t>
            </a:r>
          </a:p>
          <a:p>
            <a:pPr marL="400741" lvl="1" indent="-200371" algn="l">
              <a:lnSpc>
                <a:spcPts val="2598"/>
              </a:lnSpc>
              <a:buFont typeface="Arial"/>
              <a:buChar char="•"/>
            </a:pPr>
            <a:r>
              <a:rPr lang="en-US" sz="1856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Learned the interconnectedness of architecture, hyperparameters, and regularization.</a:t>
            </a:r>
          </a:p>
          <a:p>
            <a:pPr marL="400741" lvl="1" indent="-200371" algn="l">
              <a:lnSpc>
                <a:spcPts val="2598"/>
              </a:lnSpc>
              <a:buFont typeface="Arial"/>
              <a:buChar char="•"/>
            </a:pPr>
            <a:r>
              <a:rPr lang="en-US" sz="1856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Discovered value in experimentation and analyzing failures.</a:t>
            </a:r>
          </a:p>
          <a:p>
            <a:pPr marL="400741" lvl="1" indent="-200371" algn="l">
              <a:lnSpc>
                <a:spcPts val="2598"/>
              </a:lnSpc>
              <a:buFont typeface="Arial"/>
              <a:buChar char="•"/>
            </a:pPr>
            <a:r>
              <a:rPr lang="en-US" sz="1856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Deepened understanding of CNN layers, feature extraction, and image classification</a:t>
            </a:r>
          </a:p>
          <a:p>
            <a:pPr algn="l">
              <a:lnSpc>
                <a:spcPts val="2598"/>
              </a:lnSpc>
            </a:pPr>
            <a:endParaRPr lang="en-US" sz="1856">
              <a:solidFill>
                <a:srgbClr val="333333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598"/>
              </a:lnSpc>
            </a:pPr>
            <a:endParaRPr lang="en-US" sz="1856">
              <a:solidFill>
                <a:srgbClr val="333333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25833" y="5258238"/>
            <a:ext cx="5036818" cy="4000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9"/>
              </a:lnSpc>
            </a:pPr>
            <a:r>
              <a:rPr lang="en-US" sz="1892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Real World Application &amp; Future Work</a:t>
            </a:r>
          </a:p>
          <a:p>
            <a:pPr marL="408538" lvl="1" indent="-204269" algn="l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CNNs like ours power object recognition in self-driving cars, smartphones, and security.</a:t>
            </a:r>
          </a:p>
          <a:p>
            <a:pPr marL="408538" lvl="1" indent="-204269" algn="l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Techniques used (dropout, augmentation, L2) are industry-standard in production models. (Srivastava et al., 2014; Howard et al., 2017; Goodfellow et al., 2016).</a:t>
            </a:r>
          </a:p>
          <a:p>
            <a:pPr marL="408538" lvl="1" indent="-204269" algn="l">
              <a:lnSpc>
                <a:spcPts val="2649"/>
              </a:lnSpc>
              <a:buFont typeface="Arial"/>
              <a:buChar char="•"/>
            </a:pPr>
            <a:r>
              <a:rPr lang="en-US" sz="1892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Builds foundation for advanced models (e.g., MobileNet in Google Lens, ResNet in Tesla Autopilot)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R"/>
          </a:p>
        </p:txBody>
      </p:sp>
      <p:sp>
        <p:nvSpPr>
          <p:cNvPr id="3" name="TextBox 3"/>
          <p:cNvSpPr txBox="1"/>
          <p:nvPr/>
        </p:nvSpPr>
        <p:spPr>
          <a:xfrm>
            <a:off x="1028700" y="971550"/>
            <a:ext cx="5448300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 to Machine Learning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22482" y="971550"/>
            <a:ext cx="503681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University of Essex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770440"/>
            <a:ext cx="5594304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 spc="-235">
                <a:solidFill>
                  <a:srgbClr val="333333"/>
                </a:solidFill>
                <a:latin typeface="Noto Serif Display Semi-Bold"/>
                <a:ea typeface="Noto Serif Display Semi-Bold"/>
                <a:cs typeface="Noto Serif Display Semi-Bold"/>
                <a:sym typeface="Noto Serif Display Semi-Bold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5423" y="2360990"/>
            <a:ext cx="17037154" cy="6677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endParaRPr/>
          </a:p>
          <a:p>
            <a:pPr marL="410208" lvl="1" indent="-205104" algn="l">
              <a:lnSpc>
                <a:spcPts val="3552"/>
              </a:lnSpc>
              <a:buFont typeface="Arial"/>
              <a:buChar char="•"/>
            </a:pPr>
            <a:r>
              <a:rPr lang="en-US" sz="18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Goodfellow, I., Bengio, Y. &amp; Courville, A. (2016) Deep Learning. Cambridge: MIT Press.</a:t>
            </a:r>
          </a:p>
          <a:p>
            <a:pPr marL="410208" lvl="1" indent="-205104" algn="l">
              <a:lnSpc>
                <a:spcPts val="3552"/>
              </a:lnSpc>
              <a:buFont typeface="Arial"/>
              <a:buChar char="•"/>
            </a:pPr>
            <a:r>
              <a:rPr lang="en-US" sz="18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Chollet, F. (2018) Deep Learning with Python. Shelter Island: Manning Publications.</a:t>
            </a:r>
          </a:p>
          <a:p>
            <a:pPr marL="410208" lvl="1" indent="-205104" algn="l">
              <a:lnSpc>
                <a:spcPts val="3552"/>
              </a:lnSpc>
              <a:buFont typeface="Arial"/>
              <a:buChar char="•"/>
            </a:pPr>
            <a:r>
              <a:rPr lang="en-US" sz="18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Srivastava, N., Hinton, G., Krizhevsky, A., Sutskever, I. &amp; Salakhutdinov, R. (2014) Dropout: a simple way to prevent neural networks from overfitting. Journal of Machine Learning Research 15(1): 1929-1958.</a:t>
            </a:r>
          </a:p>
          <a:p>
            <a:pPr marL="410208" lvl="1" indent="-205104" algn="l">
              <a:lnSpc>
                <a:spcPts val="3552"/>
              </a:lnSpc>
              <a:buFont typeface="Arial"/>
              <a:buChar char="•"/>
            </a:pPr>
            <a:r>
              <a:rPr lang="en-US" sz="18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Xia, Z. (2024) Overfitting of CNN model in CIFAR-10: Problem and solutions. Applied and Computational Engineering 37(1): 212-221.</a:t>
            </a:r>
          </a:p>
          <a:p>
            <a:pPr marL="410208" lvl="1" indent="-205104" algn="l">
              <a:lnSpc>
                <a:spcPts val="3552"/>
              </a:lnSpc>
              <a:buFont typeface="Arial"/>
              <a:buChar char="•"/>
            </a:pPr>
            <a:r>
              <a:rPr lang="en-US" sz="18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Shorten, C. &amp; Khoshgoftaar, T. M. (2019) A survey on image data augmentation for deep learning. Journal of Big Data 6(1): 1-48.</a:t>
            </a:r>
          </a:p>
          <a:p>
            <a:pPr marL="410208" lvl="1" indent="-205104" algn="l">
              <a:lnSpc>
                <a:spcPts val="3552"/>
              </a:lnSpc>
              <a:buFont typeface="Arial"/>
              <a:buChar char="•"/>
            </a:pPr>
            <a:r>
              <a:rPr lang="en-US" sz="18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Labelf.ai (2022) What is Accuracy, Precision, Recall and F1 Score? Available from: https://www.labelf.ai/blog/what-is-accuracy-precision-recall-and-f1-score [Accessed 13 April 2025].</a:t>
            </a:r>
          </a:p>
          <a:p>
            <a:pPr marL="410208" lvl="1" indent="-205104" algn="l">
              <a:lnSpc>
                <a:spcPts val="3552"/>
              </a:lnSpc>
              <a:buFont typeface="Arial"/>
              <a:buChar char="•"/>
            </a:pPr>
            <a:r>
              <a:rPr lang="en-US" sz="18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KDnuggets (2018) The Keras 4 Step Workflow. Available from: https://www.kdnuggets.com/2018/06/keras-4-step-workflow.html [Accessed 13 April 2025].</a:t>
            </a:r>
          </a:p>
          <a:p>
            <a:pPr marL="410208" lvl="1" indent="-205104" algn="l">
              <a:lnSpc>
                <a:spcPts val="3552"/>
              </a:lnSpc>
              <a:buFont typeface="Arial"/>
              <a:buChar char="•"/>
            </a:pPr>
            <a:r>
              <a:rPr lang="en-US" sz="18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Krizhevsky, A. &amp; Hinton, G. (2009) CIFAR-10 Dataset. University of Toronto. Available from: https://www.cs.toronto.edu/~kriz/cifar.html [Accessed 13 April 2025].</a:t>
            </a:r>
          </a:p>
          <a:p>
            <a:pPr marL="410208" lvl="1" indent="-205104" algn="l">
              <a:lnSpc>
                <a:spcPts val="3552"/>
              </a:lnSpc>
              <a:buFont typeface="Arial"/>
              <a:buChar char="•"/>
            </a:pPr>
            <a:r>
              <a:rPr lang="en-US" sz="18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Howard, A.G., Zhu, M., Chen, B., Kalenichenko, D., Wang, W., Weyand, T., Andreetto, M. and Adam, H., 2017. MobileNets: Efficient Convolutional Neural Networks for Mobile Vision Applications. arXiv preprint arXiv:1704.04861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54A79B-C5EB-0BE7-1D2E-88EB217EF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FC7AC94-C270-AEDC-1699-6FBAEA30EF20}"/>
              </a:ext>
            </a:extLst>
          </p:cNvPr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R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FA2F804-E772-1C82-D83A-136EC65ED8F8}"/>
              </a:ext>
            </a:extLst>
          </p:cNvPr>
          <p:cNvSpPr txBox="1"/>
          <p:nvPr/>
        </p:nvSpPr>
        <p:spPr>
          <a:xfrm>
            <a:off x="1028700" y="971550"/>
            <a:ext cx="5448300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 to Machine Learning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C806B33-9F76-72EE-0130-5148F1F75AB3}"/>
              </a:ext>
            </a:extLst>
          </p:cNvPr>
          <p:cNvSpPr txBox="1"/>
          <p:nvPr/>
        </p:nvSpPr>
        <p:spPr>
          <a:xfrm>
            <a:off x="12222482" y="971550"/>
            <a:ext cx="503681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University of Essex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2C1934-DC6B-458D-6FBF-2A7C9DA8D869}"/>
              </a:ext>
            </a:extLst>
          </p:cNvPr>
          <p:cNvSpPr txBox="1"/>
          <p:nvPr/>
        </p:nvSpPr>
        <p:spPr>
          <a:xfrm>
            <a:off x="0" y="1770440"/>
            <a:ext cx="5594304" cy="1460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 spc="-235" dirty="0">
                <a:solidFill>
                  <a:srgbClr val="333333"/>
                </a:solidFill>
                <a:latin typeface="Noto Serif Display Semi-Bold"/>
                <a:ea typeface="Noto Serif Display Semi-Bold"/>
                <a:cs typeface="Noto Serif Display Semi-Bold"/>
                <a:sym typeface="Noto Serif Display Semi-Bold"/>
              </a:rPr>
              <a:t>Appendix</a:t>
            </a:r>
          </a:p>
          <a:p>
            <a:pPr algn="ctr">
              <a:lnSpc>
                <a:spcPts val="5759"/>
              </a:lnSpc>
            </a:pPr>
            <a:endParaRPr lang="en-US" sz="4800" b="1" spc="-235" dirty="0">
              <a:solidFill>
                <a:srgbClr val="333333"/>
              </a:solidFill>
              <a:latin typeface="Noto Serif Display Semi-Bold"/>
              <a:ea typeface="Noto Serif Display Semi-Bold"/>
              <a:cs typeface="Noto Serif Display Semi-Bold"/>
              <a:sym typeface="Noto Serif Display Semi-Bold"/>
            </a:endParaRP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C634950-C97D-4192-F4B4-596A153E0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9" y="2500544"/>
            <a:ext cx="7772400" cy="7458301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E558C9D-766E-7D4A-96F2-EC1103F10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082" y="9941822"/>
            <a:ext cx="7772400" cy="9285610"/>
          </a:xfrm>
          <a:prstGeom prst="rect">
            <a:avLst/>
          </a:prstGeom>
        </p:spPr>
      </p:pic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6FDB122-BBFA-9897-2A32-7A2C0E127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2" y="9958845"/>
            <a:ext cx="7772400" cy="6625182"/>
          </a:xfrm>
          <a:prstGeom prst="rect">
            <a:avLst/>
          </a:prstGeom>
        </p:spPr>
      </p:pic>
      <p:pic>
        <p:nvPicPr>
          <p:cNvPr id="14" name="Picture 1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DD8EFBD-B84F-8EFE-2051-47E589172B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106" y="2502976"/>
            <a:ext cx="7772400" cy="7840687"/>
          </a:xfrm>
          <a:prstGeom prst="rect">
            <a:avLst/>
          </a:prstGeom>
        </p:spPr>
      </p:pic>
      <p:pic>
        <p:nvPicPr>
          <p:cNvPr id="16" name="Picture 1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D4FABAA-0154-4884-5D48-988CFC148D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618073"/>
            <a:ext cx="6489565" cy="6341401"/>
          </a:xfrm>
          <a:prstGeom prst="rect">
            <a:avLst/>
          </a:prstGeom>
        </p:spPr>
      </p:pic>
      <p:pic>
        <p:nvPicPr>
          <p:cNvPr id="18" name="Picture 1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2045CC9-D284-5696-3357-F121B1C8CF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7313656"/>
            <a:ext cx="5596647" cy="564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13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R"/>
          </a:p>
        </p:txBody>
      </p:sp>
      <p:sp>
        <p:nvSpPr>
          <p:cNvPr id="3" name="AutoShape 3"/>
          <p:cNvSpPr/>
          <p:nvPr/>
        </p:nvSpPr>
        <p:spPr>
          <a:xfrm>
            <a:off x="1028700" y="5408612"/>
            <a:ext cx="1690612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R"/>
          </a:p>
        </p:txBody>
      </p:sp>
      <p:grpSp>
        <p:nvGrpSpPr>
          <p:cNvPr id="4" name="Group 4"/>
          <p:cNvGrpSpPr/>
          <p:nvPr/>
        </p:nvGrpSpPr>
        <p:grpSpPr>
          <a:xfrm>
            <a:off x="10595436" y="2996304"/>
            <a:ext cx="8766306" cy="5821543"/>
            <a:chOff x="0" y="0"/>
            <a:chExt cx="1223946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3946" cy="812800"/>
            </a:xfrm>
            <a:custGeom>
              <a:avLst/>
              <a:gdLst/>
              <a:ahLst/>
              <a:cxnLst/>
              <a:rect l="l" t="t" r="r" b="b"/>
              <a:pathLst>
                <a:path w="1223946" h="812800">
                  <a:moveTo>
                    <a:pt x="17663" y="0"/>
                  </a:moveTo>
                  <a:lnTo>
                    <a:pt x="1206283" y="0"/>
                  </a:lnTo>
                  <a:cubicBezTo>
                    <a:pt x="1216038" y="0"/>
                    <a:pt x="1223946" y="7908"/>
                    <a:pt x="1223946" y="17663"/>
                  </a:cubicBezTo>
                  <a:lnTo>
                    <a:pt x="1223946" y="795137"/>
                  </a:lnTo>
                  <a:cubicBezTo>
                    <a:pt x="1223946" y="799822"/>
                    <a:pt x="1222085" y="804314"/>
                    <a:pt x="1218773" y="807627"/>
                  </a:cubicBezTo>
                  <a:cubicBezTo>
                    <a:pt x="1215460" y="810939"/>
                    <a:pt x="1210968" y="812800"/>
                    <a:pt x="1206283" y="812800"/>
                  </a:cubicBezTo>
                  <a:lnTo>
                    <a:pt x="17663" y="812800"/>
                  </a:lnTo>
                  <a:cubicBezTo>
                    <a:pt x="12978" y="812800"/>
                    <a:pt x="8486" y="810939"/>
                    <a:pt x="5173" y="807627"/>
                  </a:cubicBezTo>
                  <a:cubicBezTo>
                    <a:pt x="1861" y="804314"/>
                    <a:pt x="0" y="799822"/>
                    <a:pt x="0" y="795137"/>
                  </a:cubicBezTo>
                  <a:lnTo>
                    <a:pt x="0" y="17663"/>
                  </a:lnTo>
                  <a:cubicBezTo>
                    <a:pt x="0" y="12978"/>
                    <a:pt x="1861" y="8486"/>
                    <a:pt x="5173" y="5173"/>
                  </a:cubicBezTo>
                  <a:cubicBezTo>
                    <a:pt x="8486" y="1861"/>
                    <a:pt x="12978" y="0"/>
                    <a:pt x="17663" y="0"/>
                  </a:cubicBezTo>
                  <a:close/>
                </a:path>
              </a:pathLst>
            </a:custGeom>
            <a:blipFill>
              <a:blip r:embed="rId2"/>
              <a:stretch>
                <a:fillRect t="-25291" b="-25291"/>
              </a:stretch>
            </a:blipFill>
            <a:ln w="1238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A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333750"/>
            <a:ext cx="8115300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b="1" i="1" spc="-489">
                <a:solidFill>
                  <a:srgbClr val="333333"/>
                </a:solidFill>
                <a:latin typeface="Noto Serif Display Semi-Bold Italics"/>
                <a:ea typeface="Noto Serif Display Semi-Bold Italics"/>
                <a:cs typeface="Noto Serif Display Semi-Bold Italics"/>
                <a:sym typeface="Noto Serif Display Semi-Bold Italics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503681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 to Machine Learning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22482" y="971550"/>
            <a:ext cx="503681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University of Essex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R"/>
          </a:p>
        </p:txBody>
      </p:sp>
      <p:sp>
        <p:nvSpPr>
          <p:cNvPr id="3" name="Freeform 3"/>
          <p:cNvSpPr/>
          <p:nvPr/>
        </p:nvSpPr>
        <p:spPr>
          <a:xfrm>
            <a:off x="1809591" y="2484815"/>
            <a:ext cx="2339962" cy="2339962"/>
          </a:xfrm>
          <a:custGeom>
            <a:avLst/>
            <a:gdLst/>
            <a:ahLst/>
            <a:cxnLst/>
            <a:rect l="l" t="t" r="r" b="b"/>
            <a:pathLst>
              <a:path w="2339962" h="2339962">
                <a:moveTo>
                  <a:pt x="0" y="0"/>
                </a:moveTo>
                <a:lnTo>
                  <a:pt x="2339961" y="0"/>
                </a:lnTo>
                <a:lnTo>
                  <a:pt x="2339961" y="2339962"/>
                </a:lnTo>
                <a:lnTo>
                  <a:pt x="0" y="2339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4" name="Freeform 4"/>
          <p:cNvSpPr/>
          <p:nvPr/>
        </p:nvSpPr>
        <p:spPr>
          <a:xfrm>
            <a:off x="7763846" y="2587354"/>
            <a:ext cx="2134884" cy="2134884"/>
          </a:xfrm>
          <a:custGeom>
            <a:avLst/>
            <a:gdLst/>
            <a:ahLst/>
            <a:cxnLst/>
            <a:rect l="l" t="t" r="r" b="b"/>
            <a:pathLst>
              <a:path w="2134884" h="2134884">
                <a:moveTo>
                  <a:pt x="0" y="0"/>
                </a:moveTo>
                <a:lnTo>
                  <a:pt x="2134885" y="0"/>
                </a:lnTo>
                <a:lnTo>
                  <a:pt x="2134885" y="2134884"/>
                </a:lnTo>
                <a:lnTo>
                  <a:pt x="0" y="213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5" name="Freeform 5"/>
          <p:cNvSpPr/>
          <p:nvPr/>
        </p:nvSpPr>
        <p:spPr>
          <a:xfrm>
            <a:off x="13508706" y="2484815"/>
            <a:ext cx="2237423" cy="2237423"/>
          </a:xfrm>
          <a:custGeom>
            <a:avLst/>
            <a:gdLst/>
            <a:ahLst/>
            <a:cxnLst/>
            <a:rect l="l" t="t" r="r" b="b"/>
            <a:pathLst>
              <a:path w="2237423" h="2237423">
                <a:moveTo>
                  <a:pt x="0" y="0"/>
                </a:moveTo>
                <a:lnTo>
                  <a:pt x="2237423" y="0"/>
                </a:lnTo>
                <a:lnTo>
                  <a:pt x="2237423" y="2237423"/>
                </a:lnTo>
                <a:lnTo>
                  <a:pt x="0" y="2237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6" name="TextBox 6"/>
          <p:cNvSpPr txBox="1"/>
          <p:nvPr/>
        </p:nvSpPr>
        <p:spPr>
          <a:xfrm>
            <a:off x="1028700" y="971550"/>
            <a:ext cx="5295900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 to Machine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22482" y="971550"/>
            <a:ext cx="503681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University of Essex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770440"/>
            <a:ext cx="1766257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 spc="-235">
                <a:solidFill>
                  <a:srgbClr val="333333"/>
                </a:solidFill>
                <a:latin typeface="Noto Serif Display Semi-Bold"/>
                <a:ea typeface="Noto Serif Display Semi-Bold"/>
                <a:cs typeface="Noto Serif Display Semi-Bold"/>
                <a:sym typeface="Noto Serif Display Semi-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9009" y="4330534"/>
            <a:ext cx="4573586" cy="492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6"/>
              </a:lnSpc>
            </a:pPr>
            <a:endParaRPr/>
          </a:p>
          <a:p>
            <a:pPr algn="l">
              <a:lnSpc>
                <a:spcPts val="3066"/>
              </a:lnSpc>
            </a:pPr>
            <a:endParaRPr/>
          </a:p>
          <a:p>
            <a:pPr algn="l">
              <a:lnSpc>
                <a:spcPts val="3066"/>
              </a:lnSpc>
            </a:pPr>
            <a:r>
              <a:rPr lang="en-US" sz="163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Importance of Object Recognition</a:t>
            </a:r>
          </a:p>
          <a:p>
            <a:pPr marL="354043" lvl="1" indent="-177021" algn="l">
              <a:lnSpc>
                <a:spcPts val="3066"/>
              </a:lnSpc>
              <a:buFont typeface="Arial"/>
              <a:buChar char="•"/>
            </a:pPr>
            <a:r>
              <a:rPr lang="en-US" sz="163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 Fundamental advance in Computer Vision (Deep Learning)</a:t>
            </a:r>
          </a:p>
          <a:p>
            <a:pPr marL="354043" lvl="1" indent="-177021" algn="l">
              <a:lnSpc>
                <a:spcPts val="3066"/>
              </a:lnSpc>
              <a:buFont typeface="Arial"/>
              <a:buChar char="•"/>
            </a:pPr>
            <a:r>
              <a:rPr lang="en-US" sz="163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 Real-world AI applications:</a:t>
            </a:r>
          </a:p>
          <a:p>
            <a:pPr marL="1062128" lvl="3" indent="-265532" algn="l">
              <a:lnSpc>
                <a:spcPts val="3066"/>
              </a:lnSpc>
              <a:buFont typeface="Arial"/>
              <a:buChar char="￭"/>
            </a:pPr>
            <a:r>
              <a:rPr lang="en-US" sz="163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Autonomous vehicles (real-time detection of vehicles, pedestrians, road signs)</a:t>
            </a:r>
          </a:p>
          <a:p>
            <a:pPr marL="1062128" lvl="3" indent="-265532" algn="l">
              <a:lnSpc>
                <a:spcPts val="3066"/>
              </a:lnSpc>
              <a:buFont typeface="Arial"/>
              <a:buChar char="￭"/>
            </a:pPr>
            <a:r>
              <a:rPr lang="en-US" sz="163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Facial recognition systems (security, device unlocking)</a:t>
            </a:r>
          </a:p>
          <a:p>
            <a:pPr marL="1062128" lvl="3" indent="-265532" algn="l">
              <a:lnSpc>
                <a:spcPts val="3066"/>
              </a:lnSpc>
              <a:buFont typeface="Arial"/>
              <a:buChar char="￭"/>
            </a:pPr>
            <a:r>
              <a:rPr lang="en-US" sz="163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Surveillance systems (automatic detection of suspicious activity)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57207" y="4710477"/>
            <a:ext cx="4573586" cy="3022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6"/>
              </a:lnSpc>
            </a:pPr>
            <a:endParaRPr/>
          </a:p>
          <a:p>
            <a:pPr algn="l">
              <a:lnSpc>
                <a:spcPts val="3066"/>
              </a:lnSpc>
            </a:pPr>
            <a:r>
              <a:rPr lang="en-US" sz="163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Why CIFAR-10?</a:t>
            </a:r>
          </a:p>
          <a:p>
            <a:pPr marL="354043" lvl="1" indent="-177021" algn="l">
              <a:lnSpc>
                <a:spcPts val="3066"/>
              </a:lnSpc>
              <a:buFont typeface="Arial"/>
              <a:buChar char="•"/>
            </a:pPr>
            <a:r>
              <a:rPr lang="en-US" sz="163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Benchmark dataset for evaluating and improving models</a:t>
            </a:r>
          </a:p>
          <a:p>
            <a:pPr marL="354043" lvl="1" indent="-177021" algn="l">
              <a:lnSpc>
                <a:spcPts val="3066"/>
              </a:lnSpc>
              <a:buFont typeface="Arial"/>
              <a:buChar char="•"/>
            </a:pPr>
            <a:r>
              <a:rPr lang="en-US" sz="163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Insights applicable to real-world scenarios</a:t>
            </a:r>
          </a:p>
          <a:p>
            <a:pPr algn="l">
              <a:lnSpc>
                <a:spcPts val="3066"/>
              </a:lnSpc>
            </a:pPr>
            <a:endParaRPr lang="en-US" sz="1639">
              <a:solidFill>
                <a:srgbClr val="333333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066"/>
              </a:lnSpc>
            </a:pPr>
            <a:endParaRPr lang="en-US" sz="1639">
              <a:solidFill>
                <a:srgbClr val="333333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066"/>
              </a:lnSpc>
            </a:pPr>
            <a:endParaRPr lang="en-US" sz="1639">
              <a:solidFill>
                <a:srgbClr val="333333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688093" y="4710477"/>
            <a:ext cx="4573586" cy="3784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6"/>
              </a:lnSpc>
            </a:pPr>
            <a:endParaRPr/>
          </a:p>
          <a:p>
            <a:pPr algn="l">
              <a:lnSpc>
                <a:spcPts val="3066"/>
              </a:lnSpc>
            </a:pPr>
            <a:r>
              <a:rPr lang="en-US" sz="163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Presentation Goals</a:t>
            </a:r>
          </a:p>
          <a:p>
            <a:pPr marL="354043" lvl="1" indent="-177021" algn="l">
              <a:lnSpc>
                <a:spcPts val="3066"/>
              </a:lnSpc>
              <a:buFont typeface="Arial"/>
              <a:buChar char="•"/>
            </a:pPr>
            <a:r>
              <a:rPr lang="en-US" sz="163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Explore CNN capabilities in image recognition</a:t>
            </a:r>
          </a:p>
          <a:p>
            <a:pPr marL="354043" lvl="1" indent="-177021" algn="l">
              <a:lnSpc>
                <a:spcPts val="3066"/>
              </a:lnSpc>
              <a:buFont typeface="Arial"/>
              <a:buChar char="•"/>
            </a:pPr>
            <a:r>
              <a:rPr lang="en-US" sz="163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Evaluate design choices for high accuracy</a:t>
            </a:r>
          </a:p>
          <a:p>
            <a:pPr marL="354043" lvl="1" indent="-177021" algn="l">
              <a:lnSpc>
                <a:spcPts val="3066"/>
              </a:lnSpc>
              <a:buFont typeface="Arial"/>
              <a:buChar char="•"/>
            </a:pPr>
            <a:r>
              <a:rPr lang="en-US" sz="163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Share results, insights, and practical lessons learned</a:t>
            </a:r>
          </a:p>
          <a:p>
            <a:pPr algn="l">
              <a:lnSpc>
                <a:spcPts val="3066"/>
              </a:lnSpc>
            </a:pPr>
            <a:endParaRPr lang="en-US" sz="1639">
              <a:solidFill>
                <a:srgbClr val="333333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066"/>
              </a:lnSpc>
            </a:pPr>
            <a:endParaRPr lang="en-US" sz="1639">
              <a:solidFill>
                <a:srgbClr val="333333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066"/>
              </a:lnSpc>
            </a:pPr>
            <a:endParaRPr lang="en-US" sz="1639">
              <a:solidFill>
                <a:srgbClr val="333333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R"/>
          </a:p>
        </p:txBody>
      </p:sp>
      <p:sp>
        <p:nvSpPr>
          <p:cNvPr id="3" name="Freeform 3"/>
          <p:cNvSpPr/>
          <p:nvPr/>
        </p:nvSpPr>
        <p:spPr>
          <a:xfrm>
            <a:off x="1389632" y="2484815"/>
            <a:ext cx="5792122" cy="4777481"/>
          </a:xfrm>
          <a:custGeom>
            <a:avLst/>
            <a:gdLst/>
            <a:ahLst/>
            <a:cxnLst/>
            <a:rect l="l" t="t" r="r" b="b"/>
            <a:pathLst>
              <a:path w="5792122" h="4777481">
                <a:moveTo>
                  <a:pt x="0" y="0"/>
                </a:moveTo>
                <a:lnTo>
                  <a:pt x="5792121" y="0"/>
                </a:lnTo>
                <a:lnTo>
                  <a:pt x="5792121" y="4777481"/>
                </a:lnTo>
                <a:lnTo>
                  <a:pt x="0" y="4777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865"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4" name="Freeform 4"/>
          <p:cNvSpPr/>
          <p:nvPr/>
        </p:nvSpPr>
        <p:spPr>
          <a:xfrm>
            <a:off x="8447841" y="2575066"/>
            <a:ext cx="8309018" cy="3330098"/>
          </a:xfrm>
          <a:custGeom>
            <a:avLst/>
            <a:gdLst/>
            <a:ahLst/>
            <a:cxnLst/>
            <a:rect l="l" t="t" r="r" b="b"/>
            <a:pathLst>
              <a:path w="8309018" h="3330098">
                <a:moveTo>
                  <a:pt x="0" y="0"/>
                </a:moveTo>
                <a:lnTo>
                  <a:pt x="8309018" y="0"/>
                </a:lnTo>
                <a:lnTo>
                  <a:pt x="8309018" y="3330099"/>
                </a:lnTo>
                <a:lnTo>
                  <a:pt x="0" y="3330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06" b="-1306"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5" name="TextBox 5"/>
          <p:cNvSpPr txBox="1"/>
          <p:nvPr/>
        </p:nvSpPr>
        <p:spPr>
          <a:xfrm>
            <a:off x="1028700" y="971550"/>
            <a:ext cx="5448300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 to Machine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22482" y="971550"/>
            <a:ext cx="503681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University of Essex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770440"/>
            <a:ext cx="1766257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 spc="-235">
                <a:solidFill>
                  <a:srgbClr val="333333"/>
                </a:solidFill>
                <a:latin typeface="Noto Serif Display Semi-Bold"/>
                <a:ea typeface="Noto Serif Display Semi-Bold"/>
                <a:cs typeface="Noto Serif Display Semi-Bold"/>
                <a:sym typeface="Noto Serif Display Semi-Bold"/>
              </a:rPr>
              <a:t>Dataset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47841" y="5592754"/>
            <a:ext cx="6372742" cy="330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7"/>
              </a:lnSpc>
            </a:pPr>
            <a:endParaRPr/>
          </a:p>
          <a:p>
            <a:pPr marL="345439" lvl="1" indent="-172720" algn="l">
              <a:lnSpc>
                <a:spcPts val="2287"/>
              </a:lnSpc>
              <a:buFont typeface="Arial"/>
              <a:buChar char="•"/>
            </a:pPr>
            <a:r>
              <a:rPr lang="en-US" sz="15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CIFAR-10 Overview: </a:t>
            </a:r>
          </a:p>
          <a:p>
            <a:pPr marL="690879" lvl="2" indent="-230293" algn="l">
              <a:lnSpc>
                <a:spcPts val="2287"/>
              </a:lnSpc>
              <a:buFont typeface="Arial"/>
              <a:buChar char="⚬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Widely used benchmark in Image Classification</a:t>
            </a:r>
          </a:p>
          <a:p>
            <a:pPr marL="690879" lvl="2" indent="-230293" algn="l">
              <a:lnSpc>
                <a:spcPts val="2287"/>
              </a:lnSpc>
              <a:buFont typeface="Arial"/>
              <a:buChar char="⚬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60,000 color images (32×32 pixels) </a:t>
            </a:r>
          </a:p>
          <a:p>
            <a:pPr marL="690879" lvl="2" indent="-230293" algn="l">
              <a:lnSpc>
                <a:spcPts val="2287"/>
              </a:lnSpc>
              <a:buFont typeface="Arial"/>
              <a:buChar char="⚬"/>
            </a:pPr>
            <a:r>
              <a:rPr lang="en-US" sz="15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10 classes</a:t>
            </a:r>
          </a:p>
          <a:p>
            <a:pPr marL="1036318" lvl="3" indent="-259080" algn="l">
              <a:lnSpc>
                <a:spcPts val="2287"/>
              </a:lnSpc>
              <a:buFont typeface="Arial"/>
              <a:buChar char="￭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Airplane, Automobile, Bird, Cat, Deer, Dog, Frog, Horse, Ship, Truck</a:t>
            </a:r>
          </a:p>
          <a:p>
            <a:pPr marL="690879" lvl="2" indent="-230293" algn="l">
              <a:lnSpc>
                <a:spcPts val="2287"/>
              </a:lnSpc>
              <a:buFont typeface="Arial"/>
              <a:buChar char="⚬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Balanced: 6,000 images/class</a:t>
            </a:r>
          </a:p>
          <a:p>
            <a:pPr marL="690879" lvl="2" indent="-230293" algn="l">
              <a:lnSpc>
                <a:spcPts val="2287"/>
              </a:lnSpc>
              <a:buFont typeface="Arial"/>
              <a:buChar char="⚬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Train/Test split: 50,000/10,000</a:t>
            </a:r>
          </a:p>
          <a:p>
            <a:pPr marL="690879" lvl="2" indent="-230293" algn="l">
              <a:lnSpc>
                <a:spcPts val="2287"/>
              </a:lnSpc>
              <a:buFont typeface="Arial"/>
              <a:buChar char="⚬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Very low-resolution and visually ambiguous</a:t>
            </a:r>
          </a:p>
          <a:p>
            <a:pPr algn="l">
              <a:lnSpc>
                <a:spcPts val="3717"/>
              </a:lnSpc>
            </a:pPr>
            <a:r>
              <a:rPr lang="en-US" sz="2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R"/>
          </a:p>
        </p:txBody>
      </p:sp>
      <p:sp>
        <p:nvSpPr>
          <p:cNvPr id="3" name="Freeform 3"/>
          <p:cNvSpPr/>
          <p:nvPr/>
        </p:nvSpPr>
        <p:spPr>
          <a:xfrm>
            <a:off x="2486815" y="2484815"/>
            <a:ext cx="8277553" cy="4121532"/>
          </a:xfrm>
          <a:custGeom>
            <a:avLst/>
            <a:gdLst/>
            <a:ahLst/>
            <a:cxnLst/>
            <a:rect l="l" t="t" r="r" b="b"/>
            <a:pathLst>
              <a:path w="8277553" h="4121532">
                <a:moveTo>
                  <a:pt x="0" y="0"/>
                </a:moveTo>
                <a:lnTo>
                  <a:pt x="8277553" y="0"/>
                </a:lnTo>
                <a:lnTo>
                  <a:pt x="8277553" y="4121532"/>
                </a:lnTo>
                <a:lnTo>
                  <a:pt x="0" y="4121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4" name="Freeform 4"/>
          <p:cNvSpPr/>
          <p:nvPr/>
        </p:nvSpPr>
        <p:spPr>
          <a:xfrm>
            <a:off x="1028700" y="6529816"/>
            <a:ext cx="11193782" cy="2728484"/>
          </a:xfrm>
          <a:custGeom>
            <a:avLst/>
            <a:gdLst/>
            <a:ahLst/>
            <a:cxnLst/>
            <a:rect l="l" t="t" r="r" b="b"/>
            <a:pathLst>
              <a:path w="11193782" h="2728484">
                <a:moveTo>
                  <a:pt x="0" y="0"/>
                </a:moveTo>
                <a:lnTo>
                  <a:pt x="11193782" y="0"/>
                </a:lnTo>
                <a:lnTo>
                  <a:pt x="11193782" y="2728484"/>
                </a:lnTo>
                <a:lnTo>
                  <a:pt x="0" y="2728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5" name="TextBox 5"/>
          <p:cNvSpPr txBox="1"/>
          <p:nvPr/>
        </p:nvSpPr>
        <p:spPr>
          <a:xfrm>
            <a:off x="1028700" y="971550"/>
            <a:ext cx="5524500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 to Machine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22482" y="971550"/>
            <a:ext cx="503681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University of Essex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770440"/>
            <a:ext cx="1766257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 spc="-235">
                <a:solidFill>
                  <a:srgbClr val="333333"/>
                </a:solidFill>
                <a:latin typeface="Noto Serif Display Semi-Bold"/>
                <a:ea typeface="Noto Serif Display Semi-Bold"/>
                <a:cs typeface="Noto Serif Display Semi-Bold"/>
                <a:sym typeface="Noto Serif Display Semi-Bold"/>
              </a:rPr>
              <a:t>Preprocessing Workflow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22482" y="3249557"/>
            <a:ext cx="5113080" cy="16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3"/>
              </a:lnSpc>
            </a:pPr>
            <a:endParaRPr/>
          </a:p>
          <a:p>
            <a:pPr algn="l">
              <a:lnSpc>
                <a:spcPts val="2573"/>
              </a:lnSpc>
            </a:pPr>
            <a:endParaRPr/>
          </a:p>
          <a:p>
            <a:pPr marL="388618" lvl="1" indent="-194309" algn="l">
              <a:lnSpc>
                <a:spcPts val="2573"/>
              </a:lnSpc>
              <a:buFont typeface="Arial"/>
              <a:buChar char="•"/>
            </a:pPr>
            <a:r>
              <a:rPr lang="en-US" sz="17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Normalization: </a:t>
            </a:r>
          </a:p>
          <a:p>
            <a:pPr marL="777237" lvl="2" indent="-259079" algn="l">
              <a:lnSpc>
                <a:spcPts val="2573"/>
              </a:lnSpc>
              <a:buFont typeface="Arial"/>
              <a:buChar char="⚬"/>
            </a:pPr>
            <a:r>
              <a:rPr lang="en-US" sz="17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Pixel Values from </a:t>
            </a:r>
            <a:r>
              <a:rPr lang="en-US" sz="17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[0, 255] → [0, 1]</a:t>
            </a:r>
          </a:p>
          <a:p>
            <a:pPr marL="777237" lvl="2" indent="-259079" algn="l">
              <a:lnSpc>
                <a:spcPts val="2573"/>
              </a:lnSpc>
              <a:buFont typeface="Arial"/>
              <a:buChar char="⚬"/>
            </a:pPr>
            <a:r>
              <a:rPr lang="en-US" sz="17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Faster and stable model convergence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22482" y="6517521"/>
            <a:ext cx="5323145" cy="192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3"/>
              </a:lnSpc>
            </a:pPr>
            <a:endParaRPr/>
          </a:p>
          <a:p>
            <a:pPr marL="388618" lvl="1" indent="-194309" algn="l">
              <a:lnSpc>
                <a:spcPts val="2573"/>
              </a:lnSpc>
              <a:buFont typeface="Arial"/>
              <a:buChar char="•"/>
            </a:pPr>
            <a:r>
              <a:rPr lang="en-US" sz="17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One-Hot Encoding:</a:t>
            </a:r>
          </a:p>
          <a:p>
            <a:pPr marL="777237" lvl="2" indent="-259079" algn="l">
              <a:lnSpc>
                <a:spcPts val="2573"/>
              </a:lnSpc>
              <a:buFont typeface="Arial"/>
              <a:buChar char="⚬"/>
            </a:pPr>
            <a:r>
              <a:rPr lang="en-US" sz="17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Labels 0–9 → e.g. “2” becomes [0, 0, 1, 0, 0, 0, 0, 0, 0, 0]</a:t>
            </a:r>
          </a:p>
          <a:p>
            <a:pPr marL="777237" lvl="2" indent="-259079" algn="l">
              <a:lnSpc>
                <a:spcPts val="2573"/>
              </a:lnSpc>
              <a:buFont typeface="Arial"/>
              <a:buChar char="⚬"/>
            </a:pPr>
            <a:r>
              <a:rPr lang="en-US" sz="17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Needed for multi-class classification</a:t>
            </a:r>
          </a:p>
          <a:p>
            <a:pPr algn="l">
              <a:lnSpc>
                <a:spcPts val="2573"/>
              </a:lnSpc>
            </a:pPr>
            <a:endParaRPr lang="en-US" sz="1799">
              <a:solidFill>
                <a:srgbClr val="333333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R"/>
          </a:p>
        </p:txBody>
      </p:sp>
      <p:sp>
        <p:nvSpPr>
          <p:cNvPr id="3" name="Freeform 3"/>
          <p:cNvSpPr/>
          <p:nvPr/>
        </p:nvSpPr>
        <p:spPr>
          <a:xfrm>
            <a:off x="3655851" y="2484815"/>
            <a:ext cx="10350875" cy="4998610"/>
          </a:xfrm>
          <a:custGeom>
            <a:avLst/>
            <a:gdLst/>
            <a:ahLst/>
            <a:cxnLst/>
            <a:rect l="l" t="t" r="r" b="b"/>
            <a:pathLst>
              <a:path w="10350875" h="4998610">
                <a:moveTo>
                  <a:pt x="0" y="0"/>
                </a:moveTo>
                <a:lnTo>
                  <a:pt x="10350875" y="0"/>
                </a:lnTo>
                <a:lnTo>
                  <a:pt x="10350875" y="4998610"/>
                </a:lnTo>
                <a:lnTo>
                  <a:pt x="0" y="4998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5600700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 to Machine Learning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22482" y="971550"/>
            <a:ext cx="503681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University of Essex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770440"/>
            <a:ext cx="1766257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 spc="-235">
                <a:solidFill>
                  <a:srgbClr val="333333"/>
                </a:solidFill>
                <a:latin typeface="Noto Serif Display Semi-Bold"/>
                <a:ea typeface="Noto Serif Display Semi-Bold"/>
                <a:cs typeface="Noto Serif Display Semi-Bold"/>
                <a:sym typeface="Noto Serif Display Semi-Bold"/>
              </a:rPr>
              <a:t>Data Partitioning Strategy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24111" y="7521608"/>
            <a:ext cx="6014355" cy="165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This separation gives an unbiased performance estimate during training and ensures fair model evaluation.(Goodfellow et al, 2016)</a:t>
            </a:r>
          </a:p>
          <a:p>
            <a:pPr marL="345439" lvl="1" indent="-172720" algn="l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Validation metrics help us choose the best model</a:t>
            </a:r>
          </a:p>
          <a:p>
            <a:pPr marL="345439" lvl="1" indent="-172720" algn="l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Needed for validation accuracy/loss to optimize model architecture (e.g., number of layers, units, dropout, etc.).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R"/>
          </a:p>
        </p:txBody>
      </p:sp>
      <p:sp>
        <p:nvSpPr>
          <p:cNvPr id="3" name="Freeform 3"/>
          <p:cNvSpPr/>
          <p:nvPr/>
        </p:nvSpPr>
        <p:spPr>
          <a:xfrm>
            <a:off x="1173674" y="2484815"/>
            <a:ext cx="8480669" cy="6381703"/>
          </a:xfrm>
          <a:custGeom>
            <a:avLst/>
            <a:gdLst/>
            <a:ahLst/>
            <a:cxnLst/>
            <a:rect l="l" t="t" r="r" b="b"/>
            <a:pathLst>
              <a:path w="8480669" h="6381703">
                <a:moveTo>
                  <a:pt x="0" y="0"/>
                </a:moveTo>
                <a:lnTo>
                  <a:pt x="8480669" y="0"/>
                </a:lnTo>
                <a:lnTo>
                  <a:pt x="8480669" y="6381704"/>
                </a:lnTo>
                <a:lnTo>
                  <a:pt x="0" y="6381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5372100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 to Machine Learning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22482" y="971550"/>
            <a:ext cx="503681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University of Essex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770440"/>
            <a:ext cx="1766257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 spc="-235">
                <a:solidFill>
                  <a:srgbClr val="333333"/>
                </a:solidFill>
                <a:latin typeface="Noto Serif Display Semi-Bold"/>
                <a:ea typeface="Noto Serif Display Semi-Bold"/>
                <a:cs typeface="Noto Serif Display Semi-Bold"/>
                <a:sym typeface="Noto Serif Display Semi-Bold"/>
              </a:rPr>
              <a:t>CNN Architecture - Baseline vs Improved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22389" y="3606482"/>
            <a:ext cx="6836911" cy="303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Baseline Model</a:t>
            </a:r>
          </a:p>
          <a:p>
            <a:pPr marL="345439" lvl="1" indent="-172720" algn="just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Inspired by LeNet-5 &amp; Chollet (2018) patterns</a:t>
            </a:r>
          </a:p>
          <a:p>
            <a:pPr marL="345439" lvl="1" indent="-172720" algn="just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Goal: establish a basic performance benchmark</a:t>
            </a:r>
          </a:p>
          <a:p>
            <a:pPr marL="345439" lvl="1" indent="-172720" algn="just">
              <a:lnSpc>
                <a:spcPts val="2239"/>
              </a:lnSpc>
              <a:buFont typeface="Arial"/>
              <a:buChar char="•"/>
            </a:pPr>
            <a:r>
              <a:rPr lang="en-US" sz="15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Limitations</a:t>
            </a: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: Risk of Underfitting - Learns low-level features only (edge, textures)</a:t>
            </a:r>
          </a:p>
          <a:p>
            <a:pPr algn="just">
              <a:lnSpc>
                <a:spcPts val="2239"/>
              </a:lnSpc>
            </a:pPr>
            <a:endParaRPr lang="en-US" sz="1599">
              <a:solidFill>
                <a:srgbClr val="333333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2239"/>
              </a:lnSpc>
            </a:pPr>
            <a:r>
              <a:rPr lang="en-US" sz="15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Improved Model</a:t>
            </a:r>
          </a:p>
          <a:p>
            <a:pPr marL="345439" lvl="1" indent="-172720" algn="just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BatchNorm: stabilizes training + mild regularization\</a:t>
            </a:r>
          </a:p>
          <a:p>
            <a:pPr marL="345439" lvl="1" indent="-172720" algn="just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Dropout: combats overfitting by reducing co-adaptation</a:t>
            </a:r>
          </a:p>
          <a:p>
            <a:pPr marL="345439" lvl="1" indent="-172720" algn="just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L2: penalizes overly large weights</a:t>
            </a:r>
          </a:p>
          <a:p>
            <a:pPr marL="345439" lvl="1" indent="-172720" algn="just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Reflects best practices from Xia (2023) on CIFAR-10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R"/>
          </a:p>
        </p:txBody>
      </p:sp>
      <p:sp>
        <p:nvSpPr>
          <p:cNvPr id="3" name="Freeform 3"/>
          <p:cNvSpPr/>
          <p:nvPr/>
        </p:nvSpPr>
        <p:spPr>
          <a:xfrm>
            <a:off x="1334221" y="3116851"/>
            <a:ext cx="7628759" cy="3126540"/>
          </a:xfrm>
          <a:custGeom>
            <a:avLst/>
            <a:gdLst/>
            <a:ahLst/>
            <a:cxnLst/>
            <a:rect l="l" t="t" r="r" b="b"/>
            <a:pathLst>
              <a:path w="7628759" h="3126540">
                <a:moveTo>
                  <a:pt x="0" y="0"/>
                </a:moveTo>
                <a:lnTo>
                  <a:pt x="7628759" y="0"/>
                </a:lnTo>
                <a:lnTo>
                  <a:pt x="7628759" y="3126539"/>
                </a:lnTo>
                <a:lnTo>
                  <a:pt x="0" y="3126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330"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4" name="Freeform 4"/>
          <p:cNvSpPr/>
          <p:nvPr/>
        </p:nvSpPr>
        <p:spPr>
          <a:xfrm>
            <a:off x="9268659" y="3116851"/>
            <a:ext cx="7990641" cy="3196256"/>
          </a:xfrm>
          <a:custGeom>
            <a:avLst/>
            <a:gdLst/>
            <a:ahLst/>
            <a:cxnLst/>
            <a:rect l="l" t="t" r="r" b="b"/>
            <a:pathLst>
              <a:path w="7990641" h="3196256">
                <a:moveTo>
                  <a:pt x="0" y="0"/>
                </a:moveTo>
                <a:lnTo>
                  <a:pt x="7990641" y="0"/>
                </a:lnTo>
                <a:lnTo>
                  <a:pt x="7990641" y="3196256"/>
                </a:lnTo>
                <a:lnTo>
                  <a:pt x="0" y="3196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5" name="TextBox 5"/>
          <p:cNvSpPr txBox="1"/>
          <p:nvPr/>
        </p:nvSpPr>
        <p:spPr>
          <a:xfrm>
            <a:off x="1028700" y="971550"/>
            <a:ext cx="5372100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 to Machine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22482" y="971550"/>
            <a:ext cx="503681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University of Essex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770440"/>
            <a:ext cx="1766257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 spc="-235">
                <a:solidFill>
                  <a:srgbClr val="333333"/>
                </a:solidFill>
                <a:latin typeface="Noto Serif Display Semi-Bold"/>
                <a:ea typeface="Noto Serif Display Semi-Bold"/>
                <a:cs typeface="Noto Serif Display Semi-Bold"/>
                <a:sym typeface="Noto Serif Display Semi-Bold"/>
              </a:rPr>
              <a:t>CNN Architecture - Activation &amp; Loss Functions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4221" y="7268013"/>
            <a:ext cx="8228504" cy="193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 u="sng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Activations</a:t>
            </a: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ReLU</a:t>
            </a: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 for Conv + Dense layers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Computational efficient &amp; avoids vanishing gradients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Enables succesfull training in deeper networks (Goodfellow et al., 2016)</a:t>
            </a: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Softmax</a:t>
            </a: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 for Output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Transforms raw logits into class probabilities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Ensure outputs are positive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12177" y="7268013"/>
            <a:ext cx="7547123" cy="193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 u="sng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Loss Function</a:t>
            </a: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Categorical cross-entropy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Measures the difference between predicted and true probability distribution. 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Loss is lowest when the model is confident &amp; correct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Recommended by Chollet (2018), Goodfellow (2016)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333333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R"/>
          </a:p>
        </p:txBody>
      </p:sp>
      <p:sp>
        <p:nvSpPr>
          <p:cNvPr id="3" name="Freeform 3"/>
          <p:cNvSpPr/>
          <p:nvPr/>
        </p:nvSpPr>
        <p:spPr>
          <a:xfrm>
            <a:off x="9452406" y="2721192"/>
            <a:ext cx="5767163" cy="3741447"/>
          </a:xfrm>
          <a:custGeom>
            <a:avLst/>
            <a:gdLst/>
            <a:ahLst/>
            <a:cxnLst/>
            <a:rect l="l" t="t" r="r" b="b"/>
            <a:pathLst>
              <a:path w="5767163" h="3741447">
                <a:moveTo>
                  <a:pt x="0" y="0"/>
                </a:moveTo>
                <a:lnTo>
                  <a:pt x="5767164" y="0"/>
                </a:lnTo>
                <a:lnTo>
                  <a:pt x="5767164" y="3741447"/>
                </a:lnTo>
                <a:lnTo>
                  <a:pt x="0" y="3741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4" name="Freeform 4"/>
          <p:cNvSpPr/>
          <p:nvPr/>
        </p:nvSpPr>
        <p:spPr>
          <a:xfrm>
            <a:off x="1993411" y="2721192"/>
            <a:ext cx="5594687" cy="3741447"/>
          </a:xfrm>
          <a:custGeom>
            <a:avLst/>
            <a:gdLst/>
            <a:ahLst/>
            <a:cxnLst/>
            <a:rect l="l" t="t" r="r" b="b"/>
            <a:pathLst>
              <a:path w="5594687" h="3741447">
                <a:moveTo>
                  <a:pt x="0" y="0"/>
                </a:moveTo>
                <a:lnTo>
                  <a:pt x="5594688" y="0"/>
                </a:lnTo>
                <a:lnTo>
                  <a:pt x="5594688" y="3741447"/>
                </a:lnTo>
                <a:lnTo>
                  <a:pt x="0" y="3741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5" name="TextBox 5"/>
          <p:cNvSpPr txBox="1"/>
          <p:nvPr/>
        </p:nvSpPr>
        <p:spPr>
          <a:xfrm>
            <a:off x="1028700" y="971550"/>
            <a:ext cx="6438900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 to Machine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22482" y="971550"/>
            <a:ext cx="503681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University of Essex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770440"/>
            <a:ext cx="1766257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 spc="-235">
                <a:solidFill>
                  <a:srgbClr val="333333"/>
                </a:solidFill>
                <a:latin typeface="Noto Serif Display Semi-Bold"/>
                <a:ea typeface="Noto Serif Display Semi-Bold"/>
                <a:cs typeface="Noto Serif Display Semi-Bold"/>
                <a:sym typeface="Noto Serif Display Semi-Bold"/>
              </a:rPr>
              <a:t>Training Hyperparamenters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6576" y="6956459"/>
            <a:ext cx="4387665" cy="193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 u="sng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Epochs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Baseline: max 25 epochs (usually stops at ~10)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Improved model: max 50 epochs</a:t>
            </a: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Early Stopping:</a:t>
            </a: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 stops training if val loss doesn’t improve for 3 epochs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Prevents overfitting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Recommended by Goodfellow et al., 2016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23791" y="6956516"/>
            <a:ext cx="3728615" cy="165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 u="sng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Batch Size = 64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Efficient GPU computation</a:t>
            </a: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Stochasticity</a:t>
            </a: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 → helps generalization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 Based on:</a:t>
            </a:r>
          </a:p>
          <a:p>
            <a:pPr marL="690879" lvl="2" indent="-230293" algn="l">
              <a:lnSpc>
                <a:spcPts val="2239"/>
              </a:lnSpc>
              <a:buFont typeface="Arial"/>
              <a:buChar char="⚬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Literature (e.g. Chollet, 2018)</a:t>
            </a:r>
          </a:p>
          <a:p>
            <a:pPr marL="690879" lvl="2" indent="-230293" algn="l">
              <a:lnSpc>
                <a:spcPts val="2239"/>
              </a:lnSpc>
              <a:buFont typeface="Arial"/>
              <a:buChar char="⚬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Keras examples on CIFAR-10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61956" y="6956516"/>
            <a:ext cx="3161650" cy="220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 u="sng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Optimizer – Adam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Combines momentum + RMSprop ideas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Adaptive learning per parameter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Initial LR = 0.001 (default)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Fast convergence, minimal tuning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333333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028884" y="6956574"/>
            <a:ext cx="4132539" cy="165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 u="sng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Learning Rate Scheduling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Used Exponential Decay for improved model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Every few steps: LR × 0.9</a:t>
            </a: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Result:</a:t>
            </a: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 smoother val loss curve, avoids overshooting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R"/>
          </a:p>
        </p:txBody>
      </p:sp>
      <p:sp>
        <p:nvSpPr>
          <p:cNvPr id="3" name="Freeform 3"/>
          <p:cNvSpPr/>
          <p:nvPr/>
        </p:nvSpPr>
        <p:spPr>
          <a:xfrm>
            <a:off x="1028700" y="5691150"/>
            <a:ext cx="10480645" cy="3086922"/>
          </a:xfrm>
          <a:custGeom>
            <a:avLst/>
            <a:gdLst/>
            <a:ahLst/>
            <a:cxnLst/>
            <a:rect l="l" t="t" r="r" b="b"/>
            <a:pathLst>
              <a:path w="10480645" h="3086922">
                <a:moveTo>
                  <a:pt x="0" y="0"/>
                </a:moveTo>
                <a:lnTo>
                  <a:pt x="10480645" y="0"/>
                </a:lnTo>
                <a:lnTo>
                  <a:pt x="10480645" y="3086921"/>
                </a:lnTo>
                <a:lnTo>
                  <a:pt x="0" y="3086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0" b="-220"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4" name="Freeform 4"/>
          <p:cNvSpPr/>
          <p:nvPr/>
        </p:nvSpPr>
        <p:spPr>
          <a:xfrm>
            <a:off x="1028700" y="2484815"/>
            <a:ext cx="10551915" cy="3066212"/>
          </a:xfrm>
          <a:custGeom>
            <a:avLst/>
            <a:gdLst/>
            <a:ahLst/>
            <a:cxnLst/>
            <a:rect l="l" t="t" r="r" b="b"/>
            <a:pathLst>
              <a:path w="10551915" h="3066212">
                <a:moveTo>
                  <a:pt x="0" y="0"/>
                </a:moveTo>
                <a:lnTo>
                  <a:pt x="10551915" y="0"/>
                </a:lnTo>
                <a:lnTo>
                  <a:pt x="10551915" y="3066212"/>
                </a:lnTo>
                <a:lnTo>
                  <a:pt x="0" y="3066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9" r="-129" b="-969"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5" name="TextBox 5"/>
          <p:cNvSpPr txBox="1"/>
          <p:nvPr/>
        </p:nvSpPr>
        <p:spPr>
          <a:xfrm>
            <a:off x="1028700" y="971550"/>
            <a:ext cx="5295900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 to Machine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22482" y="971550"/>
            <a:ext cx="503681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University of Essex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770440"/>
            <a:ext cx="1766257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 spc="-235">
                <a:solidFill>
                  <a:srgbClr val="333333"/>
                </a:solidFill>
                <a:latin typeface="Noto Serif Display Semi-Bold"/>
                <a:ea typeface="Noto Serif Display Semi-Bold"/>
                <a:cs typeface="Noto Serif Display Semi-Bold"/>
                <a:sym typeface="Noto Serif Display Semi-Bold"/>
              </a:rPr>
              <a:t> Model Evaluation &amp; Performance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47172" y="2703879"/>
            <a:ext cx="6480259" cy="607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Learning Curves:</a:t>
            </a: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 Training vs Validation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333333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Baseline model: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Training accuracy ↑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Validation accuracy ↓ after epoch ~6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Validation loss ↑ while training loss ↓ →  Overfitting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333333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Accuracy : ~70%</a:t>
            </a:r>
          </a:p>
          <a:p>
            <a:pPr algn="l">
              <a:lnSpc>
                <a:spcPts val="2239"/>
              </a:lnSpc>
            </a:pPr>
            <a:endParaRPr lang="en-US" sz="1599" b="1">
              <a:solidFill>
                <a:srgbClr val="333333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2239"/>
              </a:lnSpc>
            </a:pPr>
            <a:endParaRPr lang="en-US" sz="1599" b="1">
              <a:solidFill>
                <a:srgbClr val="333333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2239"/>
              </a:lnSpc>
            </a:pPr>
            <a:endParaRPr lang="en-US" sz="1599" b="1">
              <a:solidFill>
                <a:srgbClr val="333333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2239"/>
              </a:lnSpc>
            </a:pPr>
            <a:endParaRPr lang="en-US" sz="1599" b="1">
              <a:solidFill>
                <a:srgbClr val="333333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Improved model: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Training &amp; validation curves are aligned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Validation accuracy reaches ~85%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Smooth decrease in loss → Better generalization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333333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333333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Accuracy : ~85%</a:t>
            </a:r>
          </a:p>
          <a:p>
            <a:pPr algn="l">
              <a:lnSpc>
                <a:spcPts val="2239"/>
              </a:lnSpc>
            </a:pPr>
            <a:endParaRPr lang="en-US" sz="1599" b="1">
              <a:solidFill>
                <a:srgbClr val="333333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2239"/>
              </a:lnSpc>
            </a:pPr>
            <a:endParaRPr lang="en-US" sz="1599" b="1">
              <a:solidFill>
                <a:srgbClr val="333333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2239"/>
              </a:lnSpc>
            </a:pPr>
            <a:endParaRPr lang="en-US" sz="1599" b="1">
              <a:solidFill>
                <a:srgbClr val="333333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8929764"/>
            <a:ext cx="12222482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Key take-away: Regularization + deeper architecture = major performance boost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 b="1">
              <a:solidFill>
                <a:srgbClr val="333333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1450</Words>
  <Application>Microsoft Macintosh PowerPoint</Application>
  <PresentationFormat>Custom</PresentationFormat>
  <Paragraphs>223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Noto Serif Display Semi-Bold Italics</vt:lpstr>
      <vt:lpstr>Calibri</vt:lpstr>
      <vt:lpstr>Noto Serif Display Semi-Bold</vt:lpstr>
      <vt:lpstr>Noto Serif Display Italics</vt:lpstr>
      <vt:lpstr>Noto Serif Display Bold</vt:lpstr>
      <vt:lpstr>Public Sans</vt:lpstr>
      <vt:lpstr>Public Sans Bold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Harper Russo</dc:title>
  <cp:lastModifiedBy>Fabian Narel</cp:lastModifiedBy>
  <cp:revision>2</cp:revision>
  <dcterms:created xsi:type="dcterms:W3CDTF">2006-08-16T00:00:00Z</dcterms:created>
  <dcterms:modified xsi:type="dcterms:W3CDTF">2025-04-14T22:27:14Z</dcterms:modified>
  <dc:identifier>DAGkklMNbIo</dc:identifier>
</cp:coreProperties>
</file>